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7" r:id="rId8"/>
    <p:sldId id="268" r:id="rId9"/>
    <p:sldId id="260" r:id="rId10"/>
    <p:sldId id="265" r:id="rId11"/>
    <p:sldId id="266" r:id="rId12"/>
    <p:sldId id="264" r:id="rId13"/>
    <p:sldId id="262" r:id="rId14"/>
    <p:sldId id="261" r:id="rId15"/>
    <p:sldId id="271" r:id="rId16"/>
    <p:sldId id="277" r:id="rId17"/>
    <p:sldId id="279" r:id="rId18"/>
    <p:sldId id="278" r:id="rId19"/>
    <p:sldId id="281" r:id="rId20"/>
    <p:sldId id="272" r:id="rId21"/>
    <p:sldId id="274" r:id="rId22"/>
    <p:sldId id="275" r:id="rId23"/>
    <p:sldId id="276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3E4D7-D1A1-4701-B06E-9FBA6710B8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0BA9C1-D9C2-4C92-9654-7F57E11E1A58}">
      <dgm:prSet phldrT="[Text]"/>
      <dgm:spPr/>
      <dgm:t>
        <a:bodyPr/>
        <a:lstStyle/>
        <a:p>
          <a:r>
            <a:rPr lang="en-US" dirty="0" smtClean="0"/>
            <a:t>Site Assessment</a:t>
          </a:r>
          <a:endParaRPr lang="en-US" dirty="0"/>
        </a:p>
      </dgm:t>
    </dgm:pt>
    <dgm:pt modelId="{9030F5AB-98CA-4B11-8D06-4C84F356AFA9}" type="parTrans" cxnId="{3454CA0F-2A63-49AE-AA3B-206035196FE7}">
      <dgm:prSet/>
      <dgm:spPr/>
      <dgm:t>
        <a:bodyPr/>
        <a:lstStyle/>
        <a:p>
          <a:endParaRPr lang="en-US"/>
        </a:p>
      </dgm:t>
    </dgm:pt>
    <dgm:pt modelId="{41EB2C60-6E39-4B27-BF17-321FEAD90CF0}" type="sibTrans" cxnId="{3454CA0F-2A63-49AE-AA3B-206035196FE7}">
      <dgm:prSet/>
      <dgm:spPr/>
      <dgm:t>
        <a:bodyPr/>
        <a:lstStyle/>
        <a:p>
          <a:endParaRPr lang="en-US"/>
        </a:p>
      </dgm:t>
    </dgm:pt>
    <dgm:pt modelId="{0E796504-B0AC-43DC-996F-B52ABD2CBA66}">
      <dgm:prSet phldrT="[Text]"/>
      <dgm:spPr/>
      <dgm:t>
        <a:bodyPr/>
        <a:lstStyle/>
        <a:p>
          <a:r>
            <a:rPr lang="en-US" dirty="0" smtClean="0"/>
            <a:t>Turbine Testing</a:t>
          </a:r>
          <a:endParaRPr lang="en-US" dirty="0"/>
        </a:p>
      </dgm:t>
    </dgm:pt>
    <dgm:pt modelId="{5F6E16F0-A80D-4F8F-8F7F-E7ABF5BE8F58}" type="parTrans" cxnId="{FA3C0DC3-EB60-46B8-BDC1-527FB632414A}">
      <dgm:prSet/>
      <dgm:spPr/>
      <dgm:t>
        <a:bodyPr/>
        <a:lstStyle/>
        <a:p>
          <a:endParaRPr lang="en-US"/>
        </a:p>
      </dgm:t>
    </dgm:pt>
    <dgm:pt modelId="{17C7A867-CB78-4DAC-AFBC-5796D4376C59}" type="sibTrans" cxnId="{FA3C0DC3-EB60-46B8-BDC1-527FB632414A}">
      <dgm:prSet/>
      <dgm:spPr/>
      <dgm:t>
        <a:bodyPr/>
        <a:lstStyle/>
        <a:p>
          <a:endParaRPr lang="en-US"/>
        </a:p>
      </dgm:t>
    </dgm:pt>
    <dgm:pt modelId="{A3A21180-97C4-42C8-805F-2AAFFBE50448}">
      <dgm:prSet phldrT="[Text]"/>
      <dgm:spPr/>
      <dgm:t>
        <a:bodyPr/>
        <a:lstStyle/>
        <a:p>
          <a:r>
            <a:rPr lang="en-US" dirty="0" smtClean="0"/>
            <a:t>Deployment</a:t>
          </a:r>
          <a:endParaRPr lang="en-US" dirty="0"/>
        </a:p>
      </dgm:t>
    </dgm:pt>
    <dgm:pt modelId="{FBD83F9E-4C1C-45AE-A1EC-AC045460D57A}" type="parTrans" cxnId="{89C5A566-059E-4228-B74C-6396EC93A40D}">
      <dgm:prSet/>
      <dgm:spPr/>
      <dgm:t>
        <a:bodyPr/>
        <a:lstStyle/>
        <a:p>
          <a:endParaRPr lang="en-US"/>
        </a:p>
      </dgm:t>
    </dgm:pt>
    <dgm:pt modelId="{4ADCB837-083F-4F98-AD64-1C71F53100B3}" type="sibTrans" cxnId="{89C5A566-059E-4228-B74C-6396EC93A40D}">
      <dgm:prSet/>
      <dgm:spPr/>
      <dgm:t>
        <a:bodyPr/>
        <a:lstStyle/>
        <a:p>
          <a:endParaRPr lang="en-US"/>
        </a:p>
      </dgm:t>
    </dgm:pt>
    <dgm:pt modelId="{796A68AA-91C9-40E9-8A65-8EA24149A13A}">
      <dgm:prSet phldrT="[Text]"/>
      <dgm:spPr/>
      <dgm:t>
        <a:bodyPr/>
        <a:lstStyle/>
        <a:p>
          <a:r>
            <a:rPr lang="en-US" dirty="0" smtClean="0"/>
            <a:t>Incentives</a:t>
          </a:r>
          <a:endParaRPr lang="en-US" dirty="0"/>
        </a:p>
      </dgm:t>
    </dgm:pt>
    <dgm:pt modelId="{3929363D-040F-4F9C-9FAD-1313F85788D7}" type="parTrans" cxnId="{FB5FF471-78AB-4421-963C-89DCB259E122}">
      <dgm:prSet/>
      <dgm:spPr/>
      <dgm:t>
        <a:bodyPr/>
        <a:lstStyle/>
        <a:p>
          <a:endParaRPr lang="en-US"/>
        </a:p>
      </dgm:t>
    </dgm:pt>
    <dgm:pt modelId="{3B81EA18-B8E2-4253-8383-1A2B976E3E28}" type="sibTrans" cxnId="{FB5FF471-78AB-4421-963C-89DCB259E122}">
      <dgm:prSet/>
      <dgm:spPr/>
      <dgm:t>
        <a:bodyPr/>
        <a:lstStyle/>
        <a:p>
          <a:endParaRPr lang="en-US"/>
        </a:p>
      </dgm:t>
    </dgm:pt>
    <dgm:pt modelId="{8040CDC9-348C-47E7-9877-79C22724B0F4}" type="pres">
      <dgm:prSet presAssocID="{E0B3E4D7-D1A1-4701-B06E-9FBA6710B880}" presName="CompostProcess" presStyleCnt="0">
        <dgm:presLayoutVars>
          <dgm:dir/>
          <dgm:resizeHandles val="exact"/>
        </dgm:presLayoutVars>
      </dgm:prSet>
      <dgm:spPr/>
    </dgm:pt>
    <dgm:pt modelId="{54264B41-1198-4C99-8D2A-4C7E0C1CCA7A}" type="pres">
      <dgm:prSet presAssocID="{E0B3E4D7-D1A1-4701-B06E-9FBA6710B880}" presName="arrow" presStyleLbl="bgShp" presStyleIdx="0" presStyleCnt="1"/>
      <dgm:spPr/>
    </dgm:pt>
    <dgm:pt modelId="{ED42D860-A71A-4A51-AC38-B600296FC7EA}" type="pres">
      <dgm:prSet presAssocID="{E0B3E4D7-D1A1-4701-B06E-9FBA6710B880}" presName="linearProcess" presStyleCnt="0"/>
      <dgm:spPr/>
    </dgm:pt>
    <dgm:pt modelId="{9CBC0D55-B9F8-47FB-8094-9A2CFA59A5A0}" type="pres">
      <dgm:prSet presAssocID="{860BA9C1-D9C2-4C92-9654-7F57E11E1A58}" presName="textNode" presStyleLbl="node1" presStyleIdx="0" presStyleCnt="4">
        <dgm:presLayoutVars>
          <dgm:bulletEnabled val="1"/>
        </dgm:presLayoutVars>
      </dgm:prSet>
      <dgm:spPr/>
    </dgm:pt>
    <dgm:pt modelId="{F969CE33-2289-4601-9A04-790734870143}" type="pres">
      <dgm:prSet presAssocID="{41EB2C60-6E39-4B27-BF17-321FEAD90CF0}" presName="sibTrans" presStyleCnt="0"/>
      <dgm:spPr/>
    </dgm:pt>
    <dgm:pt modelId="{494C6117-22EC-41D5-AA69-B664065A4310}" type="pres">
      <dgm:prSet presAssocID="{0E796504-B0AC-43DC-996F-B52ABD2CBA66}" presName="textNode" presStyleLbl="node1" presStyleIdx="1" presStyleCnt="4">
        <dgm:presLayoutVars>
          <dgm:bulletEnabled val="1"/>
        </dgm:presLayoutVars>
      </dgm:prSet>
      <dgm:spPr/>
    </dgm:pt>
    <dgm:pt modelId="{49C024F3-693A-411A-BDFD-A12142136DE8}" type="pres">
      <dgm:prSet presAssocID="{17C7A867-CB78-4DAC-AFBC-5796D4376C59}" presName="sibTrans" presStyleCnt="0"/>
      <dgm:spPr/>
    </dgm:pt>
    <dgm:pt modelId="{3438DF4B-2CCC-4A66-9986-CE84828DE5B9}" type="pres">
      <dgm:prSet presAssocID="{A3A21180-97C4-42C8-805F-2AAFFBE50448}" presName="textNode" presStyleLbl="node1" presStyleIdx="2" presStyleCnt="4">
        <dgm:presLayoutVars>
          <dgm:bulletEnabled val="1"/>
        </dgm:presLayoutVars>
      </dgm:prSet>
      <dgm:spPr/>
    </dgm:pt>
    <dgm:pt modelId="{5C3F69F1-80D8-4A3F-B8E5-9A8A7705B51A}" type="pres">
      <dgm:prSet presAssocID="{4ADCB837-083F-4F98-AD64-1C71F53100B3}" presName="sibTrans" presStyleCnt="0"/>
      <dgm:spPr/>
    </dgm:pt>
    <dgm:pt modelId="{E7317AD1-65B4-48E3-9A28-2E1D8515ADC0}" type="pres">
      <dgm:prSet presAssocID="{796A68AA-91C9-40E9-8A65-8EA24149A13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A3C0DC3-EB60-46B8-BDC1-527FB632414A}" srcId="{E0B3E4D7-D1A1-4701-B06E-9FBA6710B880}" destId="{0E796504-B0AC-43DC-996F-B52ABD2CBA66}" srcOrd="1" destOrd="0" parTransId="{5F6E16F0-A80D-4F8F-8F7F-E7ABF5BE8F58}" sibTransId="{17C7A867-CB78-4DAC-AFBC-5796D4376C59}"/>
    <dgm:cxn modelId="{3DAF86F3-1871-4B01-B750-0C88262E0D3E}" type="presOf" srcId="{796A68AA-91C9-40E9-8A65-8EA24149A13A}" destId="{E7317AD1-65B4-48E3-9A28-2E1D8515ADC0}" srcOrd="0" destOrd="0" presId="urn:microsoft.com/office/officeart/2005/8/layout/hProcess9"/>
    <dgm:cxn modelId="{C791E758-9887-4DEA-ADE8-996E4E26454C}" type="presOf" srcId="{0E796504-B0AC-43DC-996F-B52ABD2CBA66}" destId="{494C6117-22EC-41D5-AA69-B664065A4310}" srcOrd="0" destOrd="0" presId="urn:microsoft.com/office/officeart/2005/8/layout/hProcess9"/>
    <dgm:cxn modelId="{F74BDA0F-A87F-4B10-8A73-51C6F445BF9D}" type="presOf" srcId="{860BA9C1-D9C2-4C92-9654-7F57E11E1A58}" destId="{9CBC0D55-B9F8-47FB-8094-9A2CFA59A5A0}" srcOrd="0" destOrd="0" presId="urn:microsoft.com/office/officeart/2005/8/layout/hProcess9"/>
    <dgm:cxn modelId="{B0D026F1-74F0-42AA-B879-3C50B194DEB3}" type="presOf" srcId="{E0B3E4D7-D1A1-4701-B06E-9FBA6710B880}" destId="{8040CDC9-348C-47E7-9877-79C22724B0F4}" srcOrd="0" destOrd="0" presId="urn:microsoft.com/office/officeart/2005/8/layout/hProcess9"/>
    <dgm:cxn modelId="{FB5FF471-78AB-4421-963C-89DCB259E122}" srcId="{E0B3E4D7-D1A1-4701-B06E-9FBA6710B880}" destId="{796A68AA-91C9-40E9-8A65-8EA24149A13A}" srcOrd="3" destOrd="0" parTransId="{3929363D-040F-4F9C-9FAD-1313F85788D7}" sibTransId="{3B81EA18-B8E2-4253-8383-1A2B976E3E28}"/>
    <dgm:cxn modelId="{89C5A566-059E-4228-B74C-6396EC93A40D}" srcId="{E0B3E4D7-D1A1-4701-B06E-9FBA6710B880}" destId="{A3A21180-97C4-42C8-805F-2AAFFBE50448}" srcOrd="2" destOrd="0" parTransId="{FBD83F9E-4C1C-45AE-A1EC-AC045460D57A}" sibTransId="{4ADCB837-083F-4F98-AD64-1C71F53100B3}"/>
    <dgm:cxn modelId="{861A890C-3860-40C0-8B80-B169B942AE3C}" type="presOf" srcId="{A3A21180-97C4-42C8-805F-2AAFFBE50448}" destId="{3438DF4B-2CCC-4A66-9986-CE84828DE5B9}" srcOrd="0" destOrd="0" presId="urn:microsoft.com/office/officeart/2005/8/layout/hProcess9"/>
    <dgm:cxn modelId="{3454CA0F-2A63-49AE-AA3B-206035196FE7}" srcId="{E0B3E4D7-D1A1-4701-B06E-9FBA6710B880}" destId="{860BA9C1-D9C2-4C92-9654-7F57E11E1A58}" srcOrd="0" destOrd="0" parTransId="{9030F5AB-98CA-4B11-8D06-4C84F356AFA9}" sibTransId="{41EB2C60-6E39-4B27-BF17-321FEAD90CF0}"/>
    <dgm:cxn modelId="{394116D6-09BB-4834-83A1-0224AE7DD7C5}" type="presParOf" srcId="{8040CDC9-348C-47E7-9877-79C22724B0F4}" destId="{54264B41-1198-4C99-8D2A-4C7E0C1CCA7A}" srcOrd="0" destOrd="0" presId="urn:microsoft.com/office/officeart/2005/8/layout/hProcess9"/>
    <dgm:cxn modelId="{4C7EF1C8-3E0F-430D-B379-78CE0FA43003}" type="presParOf" srcId="{8040CDC9-348C-47E7-9877-79C22724B0F4}" destId="{ED42D860-A71A-4A51-AC38-B600296FC7EA}" srcOrd="1" destOrd="0" presId="urn:microsoft.com/office/officeart/2005/8/layout/hProcess9"/>
    <dgm:cxn modelId="{28D6F5C3-0161-4109-A1C9-77135AB1AC11}" type="presParOf" srcId="{ED42D860-A71A-4A51-AC38-B600296FC7EA}" destId="{9CBC0D55-B9F8-47FB-8094-9A2CFA59A5A0}" srcOrd="0" destOrd="0" presId="urn:microsoft.com/office/officeart/2005/8/layout/hProcess9"/>
    <dgm:cxn modelId="{36180B23-17E5-4A33-A9F2-BF2CA9878C7D}" type="presParOf" srcId="{ED42D860-A71A-4A51-AC38-B600296FC7EA}" destId="{F969CE33-2289-4601-9A04-790734870143}" srcOrd="1" destOrd="0" presId="urn:microsoft.com/office/officeart/2005/8/layout/hProcess9"/>
    <dgm:cxn modelId="{ED0A1F3A-FFE3-47C7-A1FF-75326A3254C5}" type="presParOf" srcId="{ED42D860-A71A-4A51-AC38-B600296FC7EA}" destId="{494C6117-22EC-41D5-AA69-B664065A4310}" srcOrd="2" destOrd="0" presId="urn:microsoft.com/office/officeart/2005/8/layout/hProcess9"/>
    <dgm:cxn modelId="{2D71E470-5B37-46AC-AC2E-060072F43920}" type="presParOf" srcId="{ED42D860-A71A-4A51-AC38-B600296FC7EA}" destId="{49C024F3-693A-411A-BDFD-A12142136DE8}" srcOrd="3" destOrd="0" presId="urn:microsoft.com/office/officeart/2005/8/layout/hProcess9"/>
    <dgm:cxn modelId="{F1B06AE6-F670-46FE-98E8-6A759F43DF96}" type="presParOf" srcId="{ED42D860-A71A-4A51-AC38-B600296FC7EA}" destId="{3438DF4B-2CCC-4A66-9986-CE84828DE5B9}" srcOrd="4" destOrd="0" presId="urn:microsoft.com/office/officeart/2005/8/layout/hProcess9"/>
    <dgm:cxn modelId="{7DD1667B-B6B6-47A7-9FDF-69ACA353A622}" type="presParOf" srcId="{ED42D860-A71A-4A51-AC38-B600296FC7EA}" destId="{5C3F69F1-80D8-4A3F-B8E5-9A8A7705B51A}" srcOrd="5" destOrd="0" presId="urn:microsoft.com/office/officeart/2005/8/layout/hProcess9"/>
    <dgm:cxn modelId="{DE55821E-0CEF-4BDC-941B-9452F993E2A2}" type="presParOf" srcId="{ED42D860-A71A-4A51-AC38-B600296FC7EA}" destId="{E7317AD1-65B4-48E3-9A28-2E1D8515ADC0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1C5E7C-D679-43A9-8255-BE238C0600EA}" type="datetimeFigureOut">
              <a:rPr lang="en-US" smtClean="0"/>
              <a:t>2010-06-16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8D74AA-F610-4B65-B267-32E9AF0AF0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Monitoring: 2010 Edition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038600" y="2057400"/>
            <a:ext cx="4648200" cy="1752600"/>
          </a:xfrm>
        </p:spPr>
        <p:txBody>
          <a:bodyPr/>
          <a:lstStyle/>
          <a:p>
            <a:r>
              <a:rPr lang="en-US" dirty="0" smtClean="0"/>
              <a:t>James Jarvis</a:t>
            </a:r>
          </a:p>
          <a:p>
            <a:r>
              <a:rPr lang="en-US" dirty="0" smtClean="0"/>
              <a:t>APRS World, LLC</a:t>
            </a:r>
          </a:p>
          <a:p>
            <a:r>
              <a:rPr lang="en-US" dirty="0" smtClean="0"/>
              <a:t>www.aprsworld.com</a:t>
            </a:r>
            <a:endParaRPr lang="en-US" dirty="0"/>
          </a:p>
        </p:txBody>
      </p:sp>
      <p:pic>
        <p:nvPicPr>
          <p:cNvPr id="4" name="Picture 3" descr="logo_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3174603" cy="18412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828800" y="4572000"/>
          <a:ext cx="60960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4495800"/>
            <a:ext cx="3890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Outline for presentation: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ntera_kw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05200"/>
            <a:ext cx="4292600" cy="321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Manufacturer Testing</a:t>
            </a:r>
            <a:br>
              <a:rPr lang="en-US" dirty="0" smtClean="0"/>
            </a:br>
            <a:r>
              <a:rPr lang="en-US" dirty="0" smtClean="0"/>
              <a:t>(pre SWCC)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Bad, but better than nothing</a:t>
            </a:r>
          </a:p>
          <a:p>
            <a:pPr lvl="1"/>
            <a:r>
              <a:rPr lang="en-US" dirty="0" smtClean="0"/>
              <a:t>KWH meters on turbine output</a:t>
            </a:r>
            <a:endParaRPr lang="en-US" dirty="0"/>
          </a:p>
          <a:p>
            <a:pPr lvl="1"/>
            <a:r>
              <a:rPr lang="en-US" dirty="0" smtClean="0"/>
              <a:t>No wind data</a:t>
            </a:r>
          </a:p>
        </p:txBody>
      </p:sp>
      <p:pic>
        <p:nvPicPr>
          <p:cNvPr id="4" name="Picture 3" descr="kwh_tab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90800"/>
            <a:ext cx="7658100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Manufacturer Testing</a:t>
            </a:r>
            <a:br>
              <a:rPr lang="en-US" dirty="0" smtClean="0"/>
            </a:br>
            <a:r>
              <a:rPr lang="en-US" dirty="0" smtClean="0"/>
              <a:t>(pre SWCC)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UGLY</a:t>
            </a:r>
          </a:p>
          <a:p>
            <a:pPr lvl="1"/>
            <a:r>
              <a:rPr lang="en-US" dirty="0" smtClean="0"/>
              <a:t>Ship it and let the customer see if it works</a:t>
            </a:r>
          </a:p>
        </p:txBody>
      </p:sp>
      <p:pic>
        <p:nvPicPr>
          <p:cNvPr id="4" name="Picture 3" descr="aerotecture_panel.jpg"/>
          <p:cNvPicPr>
            <a:picLocks noChangeAspect="1"/>
          </p:cNvPicPr>
          <p:nvPr/>
        </p:nvPicPr>
        <p:blipFill>
          <a:blip r:embed="rId2" cstate="print"/>
          <a:srcRect t="8984" b="8984"/>
          <a:stretch>
            <a:fillRect/>
          </a:stretch>
        </p:blipFill>
        <p:spPr>
          <a:xfrm>
            <a:off x="5638800" y="3048000"/>
            <a:ext cx="2331720" cy="2550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324600"/>
            <a:ext cx="731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(end user spent thousands to monitor their turbines that have produced $0)</a:t>
            </a:r>
            <a:endParaRPr lang="en-US" dirty="0"/>
          </a:p>
        </p:txBody>
      </p:sp>
      <p:pic>
        <p:nvPicPr>
          <p:cNvPr id="6" name="Picture 5" descr="aerotecture_r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743200"/>
            <a:ext cx="2782684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Wind Certification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Data driven testing process</a:t>
            </a:r>
          </a:p>
          <a:p>
            <a:r>
              <a:rPr lang="en-US" dirty="0" smtClean="0"/>
              <a:t>Designed and relatively affordable for small wind</a:t>
            </a:r>
            <a:endParaRPr lang="en-US" dirty="0"/>
          </a:p>
          <a:p>
            <a:r>
              <a:rPr lang="en-US" dirty="0" smtClean="0"/>
              <a:t>Testing of:</a:t>
            </a:r>
          </a:p>
          <a:p>
            <a:pPr lvl="1"/>
            <a:r>
              <a:rPr lang="en-US" dirty="0" smtClean="0"/>
              <a:t>Power Performance</a:t>
            </a:r>
          </a:p>
          <a:p>
            <a:pPr lvl="1"/>
            <a:r>
              <a:rPr lang="en-US" dirty="0" smtClean="0"/>
              <a:t>Acoustic</a:t>
            </a:r>
          </a:p>
          <a:p>
            <a:pPr lvl="1"/>
            <a:r>
              <a:rPr lang="en-US" dirty="0" smtClean="0"/>
              <a:t>Duration</a:t>
            </a:r>
          </a:p>
          <a:p>
            <a:r>
              <a:rPr lang="en-US" dirty="0" smtClean="0"/>
              <a:t>Design Verification of:</a:t>
            </a:r>
          </a:p>
          <a:p>
            <a:pPr lvl="1"/>
            <a:r>
              <a:rPr lang="en-US" dirty="0" smtClean="0"/>
              <a:t>Safety and function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3352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AWEA / SWCC Testing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performance</a:t>
            </a:r>
          </a:p>
          <a:p>
            <a:pPr lvl="1"/>
            <a:r>
              <a:rPr lang="en-US" dirty="0" smtClean="0"/>
              <a:t>Power, voltage, current versus standardized wind conditions</a:t>
            </a:r>
          </a:p>
          <a:p>
            <a:r>
              <a:rPr lang="en-US" dirty="0" smtClean="0"/>
              <a:t>Acoustic</a:t>
            </a:r>
          </a:p>
          <a:p>
            <a:pPr lvl="1"/>
            <a:r>
              <a:rPr lang="en-US" dirty="0" smtClean="0"/>
              <a:t>Rated sound level, changes in sound</a:t>
            </a:r>
          </a:p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Vibration, hours of operation, hours of power production, turbulence, power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Manufacturer Testing Requirements</a:t>
            </a:r>
            <a:br>
              <a:rPr lang="en-US" dirty="0" smtClean="0"/>
            </a:br>
            <a:r>
              <a:rPr lang="en-US" dirty="0" smtClean="0"/>
              <a:t>(for SWCC / AWEA)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Characterized test site with full range of wind conditions</a:t>
            </a:r>
          </a:p>
          <a:p>
            <a:r>
              <a:rPr lang="en-US" dirty="0" smtClean="0"/>
              <a:t>Calibrated equipment</a:t>
            </a:r>
          </a:p>
          <a:p>
            <a:r>
              <a:rPr lang="en-US" dirty="0" smtClean="0"/>
              <a:t>Documented processes</a:t>
            </a:r>
          </a:p>
          <a:p>
            <a:r>
              <a:rPr lang="en-US" dirty="0" smtClean="0"/>
              <a:t>Accredited laboratory and/or review by SWCC for proper operation and correct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pic>
        <p:nvPicPr>
          <p:cNvPr id="3" name="Picture 2" descr="bergey_raising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981200" y="1828800"/>
            <a:ext cx="5201920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Monitoring </a:t>
            </a:r>
            <a:br>
              <a:rPr lang="en-US" dirty="0" smtClean="0"/>
            </a:br>
            <a:r>
              <a:rPr lang="en-US" dirty="0" smtClean="0"/>
              <a:t>from the turbine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5181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Picking on our conference sponsors: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Everyone else: ???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</p:nvPr>
        </p:nvGraphicFramePr>
        <p:xfrm>
          <a:off x="38612" y="2057400"/>
          <a:ext cx="9105388" cy="411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788"/>
                <a:gridCol w="1152709"/>
                <a:gridCol w="1472762"/>
                <a:gridCol w="842142"/>
                <a:gridCol w="1364517"/>
                <a:gridCol w="1187669"/>
                <a:gridCol w="14478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Bergey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Xzeres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SWWP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Fortis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Mentioned On MFG web: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</a:p>
                    <a:p>
                      <a:pPr algn="ctr"/>
                      <a:r>
                        <a:rPr lang="en-US" sz="1000" dirty="0" smtClean="0"/>
                        <a:t>(just announced)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Barely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Availability: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Inverter Supplier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Inverter Supplier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Price (MSRP):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Anemometer: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$$$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Web Monitoring: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  <a:p>
                      <a:pPr algn="ctr"/>
                      <a:r>
                        <a:rPr lang="en-US" dirty="0" smtClean="0"/>
                        <a:t>Automatic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$$$ + hardware +</a:t>
                      </a:r>
                    </a:p>
                    <a:p>
                      <a:pPr algn="ctr"/>
                      <a:r>
                        <a:rPr lang="en-US" baseline="0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  <a:p>
                      <a:pPr algn="ctr"/>
                      <a:r>
                        <a:rPr lang="en-US" dirty="0" smtClean="0"/>
                        <a:t>Automatic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$$$ + hardware +</a:t>
                      </a:r>
                    </a:p>
                    <a:p>
                      <a:pPr algn="ctr"/>
                      <a:r>
                        <a:rPr lang="en-US" baseline="0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box_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2857500" cy="2362200"/>
          </a:xfrm>
          <a:prstGeom prst="rect">
            <a:avLst/>
          </a:prstGeom>
        </p:spPr>
      </p:pic>
      <p:pic>
        <p:nvPicPr>
          <p:cNvPr id="8" name="Picture 7" descr="webbox_examp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3810000" cy="25146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Manufacturer Examples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379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Xzeres</a:t>
            </a:r>
            <a:r>
              <a:rPr lang="en-US" b="1" dirty="0" smtClean="0"/>
              <a:t> and Fortis using</a:t>
            </a:r>
          </a:p>
          <a:p>
            <a:r>
              <a:rPr lang="en-US" b="1" dirty="0" smtClean="0"/>
              <a:t>SMA inverters using SUNNY WEBBOX: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114800"/>
            <a:ext cx="90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Bergey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2" name="Picture 11" descr="ps2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95800"/>
            <a:ext cx="2431013" cy="1981200"/>
          </a:xfrm>
          <a:prstGeom prst="rect">
            <a:avLst/>
          </a:prstGeom>
        </p:spPr>
      </p:pic>
      <p:pic>
        <p:nvPicPr>
          <p:cNvPr id="13" name="Picture 12" descr="ps2_st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343400"/>
            <a:ext cx="1993900" cy="1595120"/>
          </a:xfrm>
          <a:prstGeom prst="rect">
            <a:avLst/>
          </a:prstGeom>
        </p:spPr>
      </p:pic>
      <p:pic>
        <p:nvPicPr>
          <p:cNvPr id="14" name="Picture 13" descr="ps2_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6019800"/>
            <a:ext cx="2895600" cy="6302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4114800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WTI and Endurance: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648200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???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Monitoring</a:t>
            </a:r>
            <a:br>
              <a:rPr lang="en-US" dirty="0" smtClean="0"/>
            </a:br>
            <a:r>
              <a:rPr lang="en-US" dirty="0" smtClean="0"/>
              <a:t>from third parties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2778125"/>
          </a:xfrm>
        </p:spPr>
        <p:txBody>
          <a:bodyPr/>
          <a:lstStyle/>
          <a:p>
            <a:r>
              <a:rPr lang="en-US" dirty="0" smtClean="0"/>
              <a:t>Available for </a:t>
            </a:r>
            <a:r>
              <a:rPr lang="en-US" i="1" dirty="0" smtClean="0"/>
              <a:t>anything</a:t>
            </a:r>
          </a:p>
          <a:p>
            <a:r>
              <a:rPr lang="en-US" dirty="0" smtClean="0"/>
              <a:t>Accurate (for $$$)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May be customizable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701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Time consuming to install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May not be reliable</a:t>
            </a:r>
          </a:p>
          <a:p>
            <a:r>
              <a:rPr lang="en-US" dirty="0" smtClean="0"/>
              <a:t>Often custom</a:t>
            </a:r>
          </a:p>
          <a:p>
            <a:r>
              <a:rPr lang="en-US" dirty="0" smtClean="0"/>
              <a:t>Lead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rrisburgh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2819400" cy="2019596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95600"/>
            <a:ext cx="2038350" cy="13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Examples</a:t>
            </a:r>
            <a:endParaRPr lang="en-US" dirty="0"/>
          </a:p>
        </p:txBody>
      </p:sp>
      <p:pic>
        <p:nvPicPr>
          <p:cNvPr id="8" name="Picture 7" descr="fat_spaniel_we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19600"/>
            <a:ext cx="3733800" cy="20748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124200"/>
            <a:ext cx="3761764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dataExc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5029200"/>
            <a:ext cx="5105400" cy="1290532"/>
          </a:xfrm>
          <a:prstGeom prst="rect">
            <a:avLst/>
          </a:prstGeom>
        </p:spPr>
      </p:pic>
      <p:pic>
        <p:nvPicPr>
          <p:cNvPr id="2" name="Picture 1" descr="xl1_power_curve_mppt.png"/>
          <p:cNvPicPr>
            <a:picLocks noChangeAspect="1"/>
          </p:cNvPicPr>
          <p:nvPr/>
        </p:nvPicPr>
        <p:blipFill>
          <a:blip r:embed="rId7"/>
          <a:srcRect r="13750"/>
          <a:stretch>
            <a:fillRect/>
          </a:stretch>
        </p:blipFill>
        <p:spPr>
          <a:xfrm>
            <a:off x="5257800" y="685800"/>
            <a:ext cx="3505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057400"/>
            <a:ext cx="2438400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Assessment</a:t>
            </a:r>
            <a:endParaRPr lang="en-US" dirty="0"/>
          </a:p>
        </p:txBody>
      </p:sp>
      <p:pic>
        <p:nvPicPr>
          <p:cNvPr id="5" name="Picture 4" descr="40R_bottom_screws.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816538" cy="464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pic>
        <p:nvPicPr>
          <p:cNvPr id="3" name="Picture 2" descr="dsire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042150" cy="5213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6324600"/>
            <a:ext cx="24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from DSIREusa.org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Incentives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124200"/>
            <a:ext cx="8229600" cy="3382963"/>
          </a:xfrm>
        </p:spPr>
        <p:txBody>
          <a:bodyPr/>
          <a:lstStyle/>
          <a:p>
            <a:r>
              <a:rPr lang="en-US" dirty="0" smtClean="0"/>
              <a:t>Site assessment monitoring typically not required</a:t>
            </a:r>
          </a:p>
          <a:p>
            <a:r>
              <a:rPr lang="en-US" dirty="0" smtClean="0"/>
              <a:t>Some incentives require performance monitoring</a:t>
            </a:r>
          </a:p>
          <a:p>
            <a:r>
              <a:rPr lang="en-US" dirty="0" smtClean="0"/>
              <a:t>Little or no production incentives</a:t>
            </a:r>
          </a:p>
        </p:txBody>
      </p:sp>
      <p:pic>
        <p:nvPicPr>
          <p:cNvPr id="6" name="Picture 5" descr="dsire_summary_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51900" cy="1473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905000"/>
            <a:ext cx="24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DSIRE (June 2010):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Incentive Performance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states with small wind incentives require wind speed and production data hardware to be installed</a:t>
            </a:r>
          </a:p>
          <a:p>
            <a:pPr lvl="1"/>
            <a:r>
              <a:rPr lang="en-US" dirty="0" smtClean="0"/>
              <a:t>Collection of data is often sporadic and not well defined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Massachusetts Clean Energy Center incentives require:</a:t>
            </a:r>
          </a:p>
          <a:p>
            <a:pPr lvl="1"/>
            <a:r>
              <a:rPr lang="en-US" dirty="0" smtClean="0"/>
              <a:t>Two anemometers and a wind vane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Power measurement</a:t>
            </a:r>
          </a:p>
          <a:p>
            <a:pPr lvl="1"/>
            <a:r>
              <a:rPr lang="en-US" dirty="0" smtClean="0"/>
              <a:t>And prefer automatic reporting of 1 minute or faster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Question: </a:t>
            </a:r>
            <a:r>
              <a:rPr lang="en-US" i="1" dirty="0" smtClean="0"/>
              <a:t>Why no production incentives?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Industry is maturing and is certifying turbines</a:t>
            </a:r>
          </a:p>
          <a:p>
            <a:r>
              <a:rPr lang="en-US" dirty="0" smtClean="0"/>
              <a:t>Let’s make sure they stay working in the field</a:t>
            </a:r>
          </a:p>
          <a:p>
            <a:r>
              <a:rPr lang="en-US" dirty="0" smtClean="0"/>
              <a:t>Let’s incentivize those that do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rsworld_solar_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352800"/>
            <a:ext cx="1613184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Assessment </a:t>
            </a:r>
            <a:br>
              <a:rPr lang="en-US" dirty="0" smtClean="0"/>
            </a:br>
            <a:r>
              <a:rPr lang="en-US" dirty="0" smtClean="0"/>
              <a:t>(is not happening)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available and more cost effective than ever</a:t>
            </a:r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Still expensive</a:t>
            </a:r>
          </a:p>
          <a:p>
            <a:pPr lvl="1"/>
            <a:r>
              <a:rPr lang="en-US" dirty="0" smtClean="0"/>
              <a:t>Delays sales process</a:t>
            </a:r>
          </a:p>
          <a:p>
            <a:pPr lvl="1"/>
            <a:r>
              <a:rPr lang="en-US" dirty="0" smtClean="0"/>
              <a:t>Not required for incentives</a:t>
            </a:r>
          </a:p>
        </p:txBody>
      </p:sp>
      <p:pic>
        <p:nvPicPr>
          <p:cNvPr id="5" name="Picture 4" descr="nrg_symphonie_latt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86000"/>
            <a:ext cx="2400300" cy="2628900"/>
          </a:xfrm>
          <a:prstGeom prst="rect">
            <a:avLst/>
          </a:prstGeom>
        </p:spPr>
      </p:pic>
      <p:pic>
        <p:nvPicPr>
          <p:cNvPr id="6" name="Picture 5" descr="secondwind_noma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0600"/>
            <a:ext cx="1905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head_environmental_services.jpg"/>
          <p:cNvPicPr>
            <a:picLocks noChangeAspect="1"/>
          </p:cNvPicPr>
          <p:nvPr/>
        </p:nvPicPr>
        <p:blipFill>
          <a:blip r:embed="rId2"/>
          <a:srcRect t="6061"/>
          <a:stretch>
            <a:fillRect/>
          </a:stretch>
        </p:blipFill>
        <p:spPr>
          <a:xfrm>
            <a:off x="304800" y="4267200"/>
            <a:ext cx="1888156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Assessment</a:t>
            </a:r>
            <a:br>
              <a:rPr lang="en-US" dirty="0" smtClean="0"/>
            </a:br>
            <a:r>
              <a:rPr lang="en-US" dirty="0" smtClean="0"/>
              <a:t>(is happening)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943600" cy="4525963"/>
          </a:xfrm>
        </p:spPr>
        <p:txBody>
          <a:bodyPr/>
          <a:lstStyle/>
          <a:p>
            <a:r>
              <a:rPr lang="en-US" dirty="0" smtClean="0"/>
              <a:t>Large wind</a:t>
            </a:r>
          </a:p>
          <a:p>
            <a:pPr lvl="1"/>
            <a:r>
              <a:rPr lang="en-US" dirty="0" smtClean="0"/>
              <a:t>Still seeing MET towers at wind farms under construction</a:t>
            </a:r>
          </a:p>
          <a:p>
            <a:r>
              <a:rPr lang="en-US" dirty="0" smtClean="0"/>
              <a:t>Educational</a:t>
            </a:r>
          </a:p>
          <a:p>
            <a:r>
              <a:rPr lang="en-US" dirty="0" smtClean="0"/>
              <a:t>New installers &amp; new geography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ordova_kids.1024.jpg"/>
          <p:cNvPicPr>
            <a:picLocks noChangeAspect="1"/>
          </p:cNvPicPr>
          <p:nvPr/>
        </p:nvPicPr>
        <p:blipFill>
          <a:blip r:embed="rId3"/>
          <a:srcRect l="16667" t="16266" r="22500" b="15017"/>
          <a:stretch>
            <a:fillRect/>
          </a:stretch>
        </p:blipFill>
        <p:spPr>
          <a:xfrm>
            <a:off x="6172200" y="4343400"/>
            <a:ext cx="2831869" cy="2133600"/>
          </a:xfrm>
          <a:prstGeom prst="rect">
            <a:avLst/>
          </a:prstGeom>
        </p:spPr>
      </p:pic>
      <p:pic>
        <p:nvPicPr>
          <p:cNvPr id="5" name="Picture 4" descr="cordova_ridge.1024.jpg"/>
          <p:cNvPicPr>
            <a:picLocks noChangeAspect="1"/>
          </p:cNvPicPr>
          <p:nvPr/>
        </p:nvPicPr>
        <p:blipFill>
          <a:blip r:embed="rId4"/>
          <a:srcRect l="13351" t="15556"/>
          <a:stretch>
            <a:fillRect/>
          </a:stretch>
        </p:blipFill>
        <p:spPr>
          <a:xfrm>
            <a:off x="6553200" y="609600"/>
            <a:ext cx="2209800" cy="322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Testing</a:t>
            </a:r>
            <a:endParaRPr lang="en-US" dirty="0"/>
          </a:p>
        </p:txBody>
      </p:sp>
      <p:pic>
        <p:nvPicPr>
          <p:cNvPr id="3" name="Picture 2" descr="turbine_freeway_structur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953000"/>
            <a:ext cx="246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(It is HORIZONTAL AXIS!)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Sales</a:t>
            </a:r>
            <a:br>
              <a:rPr lang="en-US" dirty="0" smtClean="0"/>
            </a:br>
            <a:r>
              <a:rPr lang="en-US" dirty="0" smtClean="0"/>
              <a:t>(are happening)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(responsible) industry is pushing towards verified and performing turbines</a:t>
            </a:r>
          </a:p>
          <a:p>
            <a:pPr lvl="1"/>
            <a:r>
              <a:rPr lang="en-US" dirty="0" smtClean="0"/>
              <a:t>Small Wind Certification Council (SWCC) requiring testing to AWEA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Manufacturer Testing</a:t>
            </a:r>
            <a:br>
              <a:rPr lang="en-US" dirty="0" smtClean="0"/>
            </a:br>
            <a:r>
              <a:rPr lang="en-US" dirty="0" smtClean="0"/>
              <a:t>(pre SWCC)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3820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Excellent</a:t>
            </a:r>
          </a:p>
          <a:p>
            <a:pPr lvl="1"/>
            <a:r>
              <a:rPr lang="en-US" dirty="0" smtClean="0"/>
              <a:t>Test with lab to IEC 61400-12 standards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2590800"/>
            <a:ext cx="4038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Very expensive for small wind</a:t>
            </a:r>
          </a:p>
          <a:p>
            <a:r>
              <a:rPr lang="en-US" dirty="0" smtClean="0"/>
              <a:t>Many $$$ of labor and equipment</a:t>
            </a:r>
          </a:p>
          <a:p>
            <a:r>
              <a:rPr lang="en-US" dirty="0" smtClean="0"/>
              <a:t>Accredited laboratory required</a:t>
            </a:r>
          </a:p>
          <a:p>
            <a:r>
              <a:rPr lang="en-US" dirty="0" smtClean="0"/>
              <a:t>Hundreds of pages and thousands of dollars for the standards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39071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Renewable Energy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447800"/>
            <a:ext cx="2743200" cy="2895601"/>
          </a:xfrm>
        </p:spPr>
        <p:txBody>
          <a:bodyPr>
            <a:normAutofit/>
          </a:bodyPr>
          <a:lstStyle/>
          <a:p>
            <a:r>
              <a:rPr lang="en-US" dirty="0" smtClean="0"/>
              <a:t>Has developed techniques for IEC testing, but does not want to provide it as a commercial service</a:t>
            </a:r>
            <a:endParaRPr lang="en-US" dirty="0"/>
          </a:p>
        </p:txBody>
      </p:sp>
      <p:pic>
        <p:nvPicPr>
          <p:cNvPr id="4" name="Picture 3" descr="nrel_field0.1024.jpg"/>
          <p:cNvPicPr>
            <a:picLocks noChangeAspect="1"/>
          </p:cNvPicPr>
          <p:nvPr/>
        </p:nvPicPr>
        <p:blipFill>
          <a:blip r:embed="rId2"/>
          <a:srcRect t="16626" b="16740"/>
          <a:stretch>
            <a:fillRect/>
          </a:stretch>
        </p:blipFill>
        <p:spPr>
          <a:xfrm>
            <a:off x="2819400" y="4419600"/>
            <a:ext cx="5029200" cy="2235200"/>
          </a:xfrm>
          <a:prstGeom prst="rect">
            <a:avLst/>
          </a:prstGeom>
        </p:spPr>
      </p:pic>
      <p:pic>
        <p:nvPicPr>
          <p:cNvPr id="5" name="Picture 4" descr="nrel_short_met0.1024.jpg"/>
          <p:cNvPicPr>
            <a:picLocks noChangeAspect="1"/>
          </p:cNvPicPr>
          <p:nvPr/>
        </p:nvPicPr>
        <p:blipFill>
          <a:blip r:embed="rId3"/>
          <a:srcRect l="27500" t="17516" r="22500" b="15017"/>
          <a:stretch>
            <a:fillRect/>
          </a:stretch>
        </p:blipFill>
        <p:spPr>
          <a:xfrm>
            <a:off x="228600" y="2133600"/>
            <a:ext cx="3217333" cy="2895600"/>
          </a:xfrm>
          <a:prstGeom prst="rect">
            <a:avLst/>
          </a:prstGeom>
        </p:spPr>
      </p:pic>
      <p:pic>
        <p:nvPicPr>
          <p:cNvPr id="6" name="Picture 5" descr="nrel_laptop0.1024.jpg"/>
          <p:cNvPicPr>
            <a:picLocks noChangeAspect="1"/>
          </p:cNvPicPr>
          <p:nvPr/>
        </p:nvPicPr>
        <p:blipFill>
          <a:blip r:embed="rId4"/>
          <a:srcRect l="25833" t="18765" r="30000"/>
          <a:stretch>
            <a:fillRect/>
          </a:stretch>
        </p:blipFill>
        <p:spPr>
          <a:xfrm>
            <a:off x="6324600" y="1600200"/>
            <a:ext cx="2672100" cy="327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Manufacturer Testing</a:t>
            </a:r>
            <a:br>
              <a:rPr lang="en-US" dirty="0" smtClean="0"/>
            </a:br>
            <a:r>
              <a:rPr lang="en-US" dirty="0" smtClean="0"/>
              <a:t>(pre SWCC)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Data and test driven design</a:t>
            </a:r>
          </a:p>
          <a:p>
            <a:pPr lvl="1"/>
            <a:r>
              <a:rPr lang="en-US" dirty="0" smtClean="0"/>
              <a:t>Extensive field testing with manufacturer or customer supplied monitoring</a:t>
            </a:r>
          </a:p>
        </p:txBody>
      </p:sp>
      <p:pic>
        <p:nvPicPr>
          <p:cNvPr id="4" name="Picture 3" descr="chinook_bare_chassis.jpg"/>
          <p:cNvPicPr>
            <a:picLocks noChangeAspect="1"/>
          </p:cNvPicPr>
          <p:nvPr/>
        </p:nvPicPr>
        <p:blipFill>
          <a:blip r:embed="rId2" cstate="print"/>
          <a:srcRect l="5000" t="11111" r="2500" b="18889"/>
          <a:stretch>
            <a:fillRect/>
          </a:stretch>
        </p:blipFill>
        <p:spPr>
          <a:xfrm>
            <a:off x="152400" y="3581400"/>
            <a:ext cx="2819400" cy="1600200"/>
          </a:xfrm>
          <a:prstGeom prst="rect">
            <a:avLst/>
          </a:prstGeom>
        </p:spPr>
      </p:pic>
      <p:pic>
        <p:nvPicPr>
          <p:cNvPr id="9" name="Picture 8" descr="chinook_wrendaq_cut_u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657600"/>
            <a:ext cx="1950720" cy="1463040"/>
          </a:xfrm>
          <a:prstGeom prst="rect">
            <a:avLst/>
          </a:prstGeom>
        </p:spPr>
      </p:pic>
      <p:pic>
        <p:nvPicPr>
          <p:cNvPr id="10" name="Picture 9" descr="chinook_wrend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00600"/>
            <a:ext cx="2540000" cy="1905000"/>
          </a:xfrm>
          <a:prstGeom prst="rect">
            <a:avLst/>
          </a:prstGeom>
        </p:spPr>
      </p:pic>
      <p:pic>
        <p:nvPicPr>
          <p:cNvPr id="5" name="Picture 4" descr="chinook_develop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800600"/>
            <a:ext cx="2438400" cy="1828800"/>
          </a:xfrm>
          <a:prstGeom prst="rect">
            <a:avLst/>
          </a:prstGeom>
        </p:spPr>
      </p:pic>
      <p:pic>
        <p:nvPicPr>
          <p:cNvPr id="12" name="Picture 11" descr="chinook_sale.jpg"/>
          <p:cNvPicPr>
            <a:picLocks noChangeAspect="1"/>
          </p:cNvPicPr>
          <p:nvPr/>
        </p:nvPicPr>
        <p:blipFill>
          <a:blip r:embed="rId6"/>
          <a:srcRect r="32533"/>
          <a:stretch>
            <a:fillRect/>
          </a:stretch>
        </p:blipFill>
        <p:spPr>
          <a:xfrm>
            <a:off x="7086600" y="3886200"/>
            <a:ext cx="2057400" cy="148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/>
          <p:cNvCxnSpPr/>
          <p:nvPr/>
        </p:nvCxnSpPr>
        <p:spPr>
          <a:xfrm>
            <a:off x="609600" y="5410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124200" y="4267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533900" y="52959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553200" y="4343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247</TotalTime>
  <Words>569</Words>
  <Application>Microsoft Office PowerPoint</Application>
  <PresentationFormat>On-screen Show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Monitoring: 2010 Edition</vt:lpstr>
      <vt:lpstr>Site Assessment</vt:lpstr>
      <vt:lpstr>Site Assessment  (is not happening)</vt:lpstr>
      <vt:lpstr>Site Assessment (is happening)</vt:lpstr>
      <vt:lpstr>Turbine Testing</vt:lpstr>
      <vt:lpstr>Sales (are happening)</vt:lpstr>
      <vt:lpstr>Manufacturer Testing (pre SWCC)</vt:lpstr>
      <vt:lpstr>National Renewable Energy Lab</vt:lpstr>
      <vt:lpstr>Manufacturer Testing (pre SWCC)</vt:lpstr>
      <vt:lpstr>Manufacturer Testing (pre SWCC)</vt:lpstr>
      <vt:lpstr>Manufacturer Testing (pre SWCC)</vt:lpstr>
      <vt:lpstr>Small Wind Certification Council</vt:lpstr>
      <vt:lpstr>AWEA / SWCC Testing (continued)</vt:lpstr>
      <vt:lpstr>Manufacturer Testing Requirements (for SWCC / AWEA)</vt:lpstr>
      <vt:lpstr>Deployment</vt:lpstr>
      <vt:lpstr>Remote Monitoring  from the turbine manufacturers</vt:lpstr>
      <vt:lpstr>Manufacturer Examples</vt:lpstr>
      <vt:lpstr>Remote Monitoring from third parties</vt:lpstr>
      <vt:lpstr>Third Party Examples</vt:lpstr>
      <vt:lpstr>Incentives</vt:lpstr>
      <vt:lpstr>State Incentives</vt:lpstr>
      <vt:lpstr>Incentive Performance Monitoring</vt:lpstr>
      <vt:lpstr>Production Incentives</vt:lpstr>
      <vt:lpstr>My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</dc:title>
  <dc:creator> </dc:creator>
  <cp:lastModifiedBy> </cp:lastModifiedBy>
  <cp:revision>6</cp:revision>
  <dcterms:created xsi:type="dcterms:W3CDTF">2010-06-16T12:03:41Z</dcterms:created>
  <dcterms:modified xsi:type="dcterms:W3CDTF">2010-06-16T16:11:24Z</dcterms:modified>
</cp:coreProperties>
</file>