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73" r:id="rId10"/>
    <p:sldId id="260" r:id="rId11"/>
    <p:sldId id="263" r:id="rId12"/>
    <p:sldId id="270" r:id="rId13"/>
    <p:sldId id="271" r:id="rId14"/>
    <p:sldId id="262" r:id="rId15"/>
    <p:sldId id="275" r:id="rId16"/>
    <p:sldId id="276" r:id="rId17"/>
    <p:sldId id="261" r:id="rId18"/>
    <p:sldId id="278" r:id="rId19"/>
    <p:sldId id="277" r:id="rId20"/>
    <p:sldId id="265" r:id="rId21"/>
    <p:sldId id="266" r:id="rId22"/>
    <p:sldId id="268" r:id="rId23"/>
    <p:sldId id="269" r:id="rId24"/>
    <p:sldId id="272" r:id="rId25"/>
    <p:sldId id="286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AA051F-8756-4054-AFED-6E053476AED0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9A7177-0549-40E0-A965-A1F4C402D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CF3-A1A5-4F46-908F-91B12AE051DD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150-A22E-451E-80F2-B36416591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CF3-A1A5-4F46-908F-91B12AE051DD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150-A22E-451E-80F2-B36416591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CF3-A1A5-4F46-908F-91B12AE051DD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150-A22E-451E-80F2-B36416591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CF3-A1A5-4F46-908F-91B12AE051DD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150-A22E-451E-80F2-B36416591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CF3-A1A5-4F46-908F-91B12AE051DD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150-A22E-451E-80F2-B36416591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CF3-A1A5-4F46-908F-91B12AE051DD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150-A22E-451E-80F2-B36416591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CF3-A1A5-4F46-908F-91B12AE051DD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150-A22E-451E-80F2-B36416591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CF3-A1A5-4F46-908F-91B12AE051DD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150-A22E-451E-80F2-B36416591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CF3-A1A5-4F46-908F-91B12AE051DD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150-A22E-451E-80F2-B36416591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CF3-A1A5-4F46-908F-91B12AE051DD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150-A22E-451E-80F2-B36416591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BCF3-A1A5-4F46-908F-91B12AE051DD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150-A22E-451E-80F2-B36416591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BCF3-A1A5-4F46-908F-91B12AE051DD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D150-A22E-451E-80F2-B36416591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j@aprsworld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P3617.JPG"/>
          <p:cNvPicPr>
            <a:picLocks noChangeAspect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Sites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1600200"/>
            <a:ext cx="381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James Jarvis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APRS World, LLC</a:t>
            </a: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jj@aprsworld.com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+1-507-454-2727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APRS World, LL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0"/>
            <a:ext cx="360396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prsworld.com/albums/dumpLoad/dumpLoad_angled.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266436"/>
            <a:ext cx="2895600" cy="25915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Second Technical:</a:t>
            </a:r>
            <a:br>
              <a:rPr lang="en-US" dirty="0" smtClean="0"/>
            </a:br>
            <a:r>
              <a:rPr lang="en-US" dirty="0" smtClean="0"/>
              <a:t>Make Use of Excess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Indoor dump load and outdoor dump load</a:t>
            </a:r>
          </a:p>
          <a:p>
            <a:pPr lvl="1"/>
            <a:r>
              <a:rPr lang="en-US" dirty="0" smtClean="0"/>
              <a:t>Heat building when needed</a:t>
            </a:r>
          </a:p>
          <a:p>
            <a:pPr lvl="1"/>
            <a:r>
              <a:rPr lang="en-US" dirty="0" smtClean="0"/>
              <a:t>Satisfy redundant dump controller requirements</a:t>
            </a:r>
          </a:p>
          <a:p>
            <a:r>
              <a:rPr lang="en-US" dirty="0" smtClean="0"/>
              <a:t>Intelligent load control</a:t>
            </a:r>
          </a:p>
          <a:p>
            <a:pPr lvl="1"/>
            <a:r>
              <a:rPr lang="en-US" dirty="0" smtClean="0"/>
              <a:t>turn on heaters, compress air, fill water tanks, upload data, etc</a:t>
            </a:r>
          </a:p>
          <a:p>
            <a:pPr lvl="1"/>
            <a:r>
              <a:rPr lang="en-US" dirty="0" smtClean="0"/>
              <a:t>add useful loads</a:t>
            </a:r>
          </a:p>
          <a:p>
            <a:pPr lvl="2"/>
            <a:r>
              <a:rPr lang="en-US" dirty="0" smtClean="0"/>
              <a:t>generator block &amp; fuel</a:t>
            </a:r>
          </a:p>
          <a:p>
            <a:pPr lvl="2"/>
            <a:r>
              <a:rPr lang="en-US" dirty="0" smtClean="0"/>
              <a:t>battery bank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i="1" dirty="0" smtClean="0"/>
              <a:t>economically</a:t>
            </a:r>
            <a:r>
              <a:rPr lang="en-US" dirty="0" smtClean="0"/>
              <a:t> transportable components</a:t>
            </a:r>
          </a:p>
          <a:p>
            <a:pPr lvl="1"/>
            <a:r>
              <a:rPr lang="en-US" dirty="0" smtClean="0"/>
              <a:t>Observe ATV, snow machine, helicopter, etc weight and size limits</a:t>
            </a:r>
          </a:p>
          <a:p>
            <a:pPr lvl="1"/>
            <a:r>
              <a:rPr lang="en-US" dirty="0" smtClean="0"/>
              <a:t>If at all possible, use your customer’s normal modes of site access.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the easiest place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Pre-build as much as you can in </a:t>
            </a:r>
            <a:r>
              <a:rPr lang="en-US" i="1" dirty="0" smtClean="0"/>
              <a:t>your </a:t>
            </a:r>
            <a:r>
              <a:rPr lang="en-US" dirty="0" smtClean="0"/>
              <a:t>shop</a:t>
            </a:r>
          </a:p>
          <a:p>
            <a:pPr lvl="1"/>
            <a:r>
              <a:rPr lang="en-US" dirty="0" smtClean="0"/>
              <a:t>sub assemblies, wire harnesses, anything that requires small </a:t>
            </a:r>
            <a:r>
              <a:rPr lang="en-US" dirty="0" smtClean="0"/>
              <a:t>parts</a:t>
            </a:r>
          </a:p>
          <a:p>
            <a:pPr lvl="1"/>
            <a:r>
              <a:rPr lang="en-US" dirty="0" smtClean="0"/>
              <a:t>select vendors that make easy to install products!</a:t>
            </a:r>
            <a:endParaRPr lang="en-US" dirty="0" smtClean="0"/>
          </a:p>
          <a:p>
            <a:r>
              <a:rPr lang="en-US" dirty="0" smtClean="0"/>
              <a:t>Re-package </a:t>
            </a:r>
            <a:r>
              <a:rPr lang="en-US" dirty="0" smtClean="0"/>
              <a:t>parts and assemblies so they are easiest to handle in the field</a:t>
            </a:r>
          </a:p>
          <a:p>
            <a:pPr lvl="1"/>
            <a:r>
              <a:rPr lang="en-US" dirty="0" smtClean="0"/>
              <a:t>packing peanuts or shredded paper at a wind site?</a:t>
            </a:r>
          </a:p>
          <a:p>
            <a:r>
              <a:rPr lang="en-US" dirty="0" smtClean="0"/>
              <a:t>On-site time is the most expensive </a:t>
            </a:r>
            <a:r>
              <a:rPr lang="en-US" dirty="0" smtClean="0"/>
              <a:t>time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P3610"/>
          <p:cNvPicPr>
            <a:picLocks noChangeAspect="1" noChangeArrowheads="1"/>
          </p:cNvPicPr>
          <p:nvPr/>
        </p:nvPicPr>
        <p:blipFill>
          <a:blip r:embed="rId2" cstate="print"/>
          <a:srcRect l="6250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no fun at 0°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705600" y="304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828800" y="304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Tower? More Power? More $$$?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Unique sites and unique considerations!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wind shear coefficient here?</a:t>
            </a:r>
            <a:endParaRPr lang="en-US" dirty="0"/>
          </a:p>
        </p:txBody>
      </p:sp>
      <p:pic>
        <p:nvPicPr>
          <p:cNvPr id="18434" name="Picture 2" descr="Which direction is the wind coming from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469640" cy="520192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514600" y="4419600"/>
            <a:ext cx="2057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Second Technical:</a:t>
            </a:r>
            <a:br>
              <a:rPr lang="en-US" dirty="0" smtClean="0"/>
            </a:br>
            <a:r>
              <a:rPr lang="en-US" dirty="0" smtClean="0"/>
              <a:t>Towers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Tower and foundation cost typically 2 to 10 times price of turbine</a:t>
            </a:r>
          </a:p>
          <a:p>
            <a:r>
              <a:rPr lang="en-US" dirty="0" smtClean="0"/>
              <a:t>Install time typically 20 to 100 times the install time of the turbine</a:t>
            </a:r>
          </a:p>
          <a:p>
            <a:r>
              <a:rPr lang="en-US" dirty="0" smtClean="0"/>
              <a:t>Consider mounting to existing towers or even roof mounting</a:t>
            </a:r>
          </a:p>
          <a:p>
            <a:r>
              <a:rPr lang="en-US" dirty="0" smtClean="0"/>
              <a:t>Optimize your tower selection!</a:t>
            </a:r>
          </a:p>
        </p:txBody>
      </p:sp>
      <p:pic>
        <p:nvPicPr>
          <p:cNvPr id="4" name="Content Placeholder 3" descr="IMG_20121118_145923.jpg"/>
          <p:cNvPicPr>
            <a:picLocks noChangeAspect="1"/>
          </p:cNvPicPr>
          <p:nvPr/>
        </p:nvPicPr>
        <p:blipFill>
          <a:blip r:embed="rId2" cstate="print"/>
          <a:srcRect l="25893" t="14253" r="25000" b="226"/>
          <a:stretch>
            <a:fillRect/>
          </a:stretch>
        </p:blipFill>
        <p:spPr>
          <a:xfrm>
            <a:off x="5943600" y="2209800"/>
            <a:ext cx="2974853" cy="3245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Second Technical:</a:t>
            </a:r>
            <a:br>
              <a:rPr lang="en-US" dirty="0" smtClean="0"/>
            </a:br>
            <a:r>
              <a:rPr lang="en-US" dirty="0" smtClean="0"/>
              <a:t>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what the site already has!</a:t>
            </a:r>
          </a:p>
          <a:p>
            <a:r>
              <a:rPr lang="en-US" dirty="0" smtClean="0"/>
              <a:t>anchor to existing concrete slabs or rock</a:t>
            </a:r>
          </a:p>
          <a:p>
            <a:pPr lvl="1"/>
            <a:r>
              <a:rPr lang="en-US" dirty="0" smtClean="0"/>
              <a:t>acrylic adhesive is my favorite</a:t>
            </a:r>
          </a:p>
          <a:p>
            <a:r>
              <a:rPr lang="en-US" dirty="0" smtClean="0"/>
              <a:t>Consolidate available site materials into ballast for ballasted tower</a:t>
            </a:r>
          </a:p>
          <a:p>
            <a:pPr lvl="1"/>
            <a:r>
              <a:rPr lang="en-US" dirty="0" smtClean="0"/>
              <a:t>rocks in a super sack</a:t>
            </a:r>
          </a:p>
          <a:p>
            <a:pPr lvl="1"/>
            <a:r>
              <a:rPr lang="en-US" dirty="0" smtClean="0"/>
              <a:t>but do some math first</a:t>
            </a:r>
          </a:p>
        </p:txBody>
      </p:sp>
      <p:pic>
        <p:nvPicPr>
          <p:cNvPr id="29698" name="Picture 2" descr="Using Epcon A7 acrylic adhesive to bond 1&quot; all-thread galvanized steel rods to the concrete block. 12&quot; of embeddmen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2600960" cy="1734820"/>
          </a:xfrm>
          <a:prstGeom prst="rect">
            <a:avLst/>
          </a:prstGeom>
          <a:noFill/>
        </p:spPr>
      </p:pic>
      <p:pic>
        <p:nvPicPr>
          <p:cNvPr id="7" name="Picture 6" descr="sub-image-afs-1kw-927x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5105400"/>
            <a:ext cx="3144520" cy="1498600"/>
          </a:xfrm>
          <a:prstGeom prst="rect">
            <a:avLst/>
          </a:prstGeom>
        </p:spPr>
      </p:pic>
      <p:sp>
        <p:nvSpPr>
          <p:cNvPr id="29700" name="AutoShape 4" descr="https://fbcdn-sphotos-c-a.akamaihd.net/hphotos-ak-xfp1/t1.0-9/10440273_10101856466238740_7866706343285498355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 descr="10440273_10101856466238740_786670634328549835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895600"/>
            <a:ext cx="27432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Second Technical:</a:t>
            </a:r>
            <a:br>
              <a:rPr lang="en-US" dirty="0" smtClean="0"/>
            </a:br>
            <a:r>
              <a:rPr lang="en-US" dirty="0" smtClean="0"/>
              <a:t>Controller </a:t>
            </a:r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multiple charge sources aren’t fighting</a:t>
            </a:r>
          </a:p>
          <a:p>
            <a:pPr lvl="1"/>
            <a:r>
              <a:rPr lang="en-US" dirty="0" smtClean="0"/>
              <a:t>don’t allow fossil fuel generator to trigger wind dump load</a:t>
            </a:r>
          </a:p>
          <a:p>
            <a:pPr lvl="1"/>
            <a:r>
              <a:rPr lang="en-US" dirty="0" smtClean="0"/>
              <a:t>don’t dump while equalizing</a:t>
            </a:r>
            <a:endParaRPr lang="en-US" dirty="0"/>
          </a:p>
        </p:txBody>
      </p:sp>
      <p:pic>
        <p:nvPicPr>
          <p:cNvPr id="4" name="Picture 3" descr="406952_10100916113792580_1027466806_n.jpg"/>
          <p:cNvPicPr>
            <a:picLocks noChangeAspect="1"/>
          </p:cNvPicPr>
          <p:nvPr/>
        </p:nvPicPr>
        <p:blipFill>
          <a:blip r:embed="rId2" cstate="print"/>
          <a:srcRect t="14444" r="23333" b="27778"/>
          <a:stretch>
            <a:fillRect/>
          </a:stretch>
        </p:blipFill>
        <p:spPr>
          <a:xfrm>
            <a:off x="3038230" y="4343400"/>
            <a:ext cx="5572369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Second Technical:</a:t>
            </a:r>
            <a:br>
              <a:rPr lang="en-US" dirty="0" smtClean="0"/>
            </a:br>
            <a:r>
              <a:rPr lang="en-US" dirty="0" smtClean="0"/>
              <a:t>Low </a:t>
            </a:r>
            <a:r>
              <a:rPr lang="en-US" dirty="0" smtClean="0"/>
              <a:t>voltage disconnects: use them!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low voltage disconnects to prevent damage to your batteries in the event of power source failure</a:t>
            </a:r>
          </a:p>
          <a:p>
            <a:r>
              <a:rPr lang="en-US" dirty="0" smtClean="0"/>
              <a:t>Some turbines require no standby power and can be used to bring up a discharged battery</a:t>
            </a:r>
          </a:p>
          <a:p>
            <a:r>
              <a:rPr lang="en-US" dirty="0" smtClean="0"/>
              <a:t>Turbines with MPPT or other active controllers typically require battery power to operate and cannot charge a discharged battery. </a:t>
            </a:r>
          </a:p>
          <a:p>
            <a:pPr lvl="1"/>
            <a:r>
              <a:rPr lang="en-US" dirty="0" smtClean="0"/>
              <a:t>make provisions for some other source to be able</a:t>
            </a:r>
            <a:r>
              <a:rPr lang="en-US" dirty="0"/>
              <a:t> </a:t>
            </a:r>
            <a:r>
              <a:rPr lang="en-US" dirty="0" smtClean="0"/>
              <a:t>to bootstrap things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P2743.JPG"/>
          <p:cNvPicPr>
            <a:picLocks noChangeAspect="1"/>
          </p:cNvPicPr>
          <p:nvPr/>
        </p:nvPicPr>
        <p:blipFill>
          <a:blip r:embed="rId2" cstate="print"/>
          <a:srcRect l="24167" r="30000"/>
          <a:stretch>
            <a:fillRect/>
          </a:stretch>
        </p:blipFill>
        <p:spPr>
          <a:xfrm>
            <a:off x="6781800" y="1981200"/>
            <a:ext cx="2235201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Second Technical:</a:t>
            </a:r>
            <a:br>
              <a:rPr lang="en-US" dirty="0" smtClean="0"/>
            </a:br>
            <a:r>
              <a:rPr lang="en-US" dirty="0" smtClean="0"/>
              <a:t>Telemetry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r>
              <a:rPr lang="en-US" dirty="0" smtClean="0"/>
              <a:t>Put remote monitoring provisions into your system</a:t>
            </a:r>
          </a:p>
          <a:p>
            <a:r>
              <a:rPr lang="en-US" dirty="0" smtClean="0"/>
              <a:t>Basic state of health data as minimum</a:t>
            </a:r>
          </a:p>
          <a:p>
            <a:r>
              <a:rPr lang="en-US" dirty="0" smtClean="0"/>
              <a:t>Consider “web” IP camera view of turbine and PV</a:t>
            </a:r>
          </a:p>
          <a:p>
            <a:pPr lvl="1"/>
            <a:r>
              <a:rPr lang="en-US" dirty="0" smtClean="0"/>
              <a:t>decent quality outdoor web cameras are now &lt;$500</a:t>
            </a:r>
          </a:p>
        </p:txBody>
      </p:sp>
      <p:pic>
        <p:nvPicPr>
          <p:cNvPr id="4" name="Picture 3" descr="ip83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334000"/>
            <a:ext cx="2003301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Definitions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 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1,000 watts or less nominal power output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Remote Sites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Inconvenient to access locations</a:t>
            </a:r>
            <a:endParaRPr lang="en-US" dirty="0"/>
          </a:p>
        </p:txBody>
      </p:sp>
      <p:pic>
        <p:nvPicPr>
          <p:cNvPr id="7" name="Picture 6" descr="252387_10100938991340790_3514861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048000"/>
            <a:ext cx="2743200" cy="1543050"/>
          </a:xfrm>
          <a:prstGeom prst="rect">
            <a:avLst/>
          </a:prstGeom>
        </p:spPr>
      </p:pic>
      <p:pic>
        <p:nvPicPr>
          <p:cNvPr id="34818" name="Picture 2" descr="http://www.aprsworld.com/albums/WT10/WT10_QC_SIDE_ISO.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1114425" cy="1905000"/>
          </a:xfrm>
          <a:prstGeom prst="rect">
            <a:avLst/>
          </a:prstGeom>
          <a:noFill/>
        </p:spPr>
      </p:pic>
      <p:pic>
        <p:nvPicPr>
          <p:cNvPr id="34820" name="Picture 4" descr="http://www.ampair.com/sites/all/files/styles/product-large/public/product/gallery/600%20wh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048000"/>
            <a:ext cx="2144836" cy="2190750"/>
          </a:xfrm>
          <a:prstGeom prst="rect">
            <a:avLst/>
          </a:prstGeom>
          <a:noFill/>
        </p:spPr>
      </p:pic>
      <p:pic>
        <p:nvPicPr>
          <p:cNvPr id="34822" name="Picture 6" descr="LE-300 wind turbine 300 watt"/>
          <p:cNvPicPr>
            <a:picLocks noChangeAspect="1" noChangeArrowheads="1"/>
          </p:cNvPicPr>
          <p:nvPr/>
        </p:nvPicPr>
        <p:blipFill>
          <a:blip r:embed="rId5" cstate="print"/>
          <a:srcRect l="41333"/>
          <a:stretch>
            <a:fillRect/>
          </a:stretch>
        </p:blipFill>
        <p:spPr bwMode="auto">
          <a:xfrm>
            <a:off x="1143000" y="4724400"/>
            <a:ext cx="1676410" cy="1619250"/>
          </a:xfrm>
          <a:prstGeom prst="rect">
            <a:avLst/>
          </a:prstGeom>
          <a:noFill/>
        </p:spPr>
      </p:pic>
      <p:pic>
        <p:nvPicPr>
          <p:cNvPr id="13" name="Picture 12" descr="406868_10100914716328110_889203878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3996267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Camera Example</a:t>
            </a:r>
            <a:endParaRPr lang="en-US" dirty="0"/>
          </a:p>
        </p:txBody>
      </p:sp>
      <p:pic>
        <p:nvPicPr>
          <p:cNvPr id="4" name="Picture 3" descr="20120319_060951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19400"/>
            <a:ext cx="4145280" cy="2590800"/>
          </a:xfrm>
          <a:prstGeom prst="rect">
            <a:avLst/>
          </a:prstGeom>
        </p:spPr>
      </p:pic>
      <p:pic>
        <p:nvPicPr>
          <p:cNvPr id="5" name="Picture 4" descr="20120319_061051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819400"/>
            <a:ext cx="414528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86000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6:09PM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2286000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6:10PM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2057400" y="2362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705600" y="2362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Camera Example, Continued</a:t>
            </a:r>
            <a:endParaRPr lang="en-US" dirty="0"/>
          </a:p>
        </p:txBody>
      </p:sp>
      <p:pic>
        <p:nvPicPr>
          <p:cNvPr id="4" name="Picture 3" descr="IMGP2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219200"/>
            <a:ext cx="394335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819400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 </a:t>
            </a:r>
            <a:r>
              <a:rPr lang="en-US" sz="2400" dirty="0" smtClean="0"/>
              <a:t>found</a:t>
            </a:r>
            <a:endParaRPr lang="en-US" sz="2400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3124200" y="26670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indmespot.com/images/coveragemap_noleg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257800"/>
            <a:ext cx="3247719" cy="14382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- 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APRS World / SPOT Satellite Telemetry</a:t>
            </a:r>
          </a:p>
          <a:p>
            <a:pPr lvl="1"/>
            <a:r>
              <a:rPr lang="en-US" dirty="0" smtClean="0"/>
              <a:t>Globalstar network</a:t>
            </a:r>
          </a:p>
          <a:p>
            <a:pPr lvl="1"/>
            <a:r>
              <a:rPr lang="en-US" dirty="0" smtClean="0"/>
              <a:t>Low cost SPOT network</a:t>
            </a:r>
          </a:p>
          <a:p>
            <a:pPr lvl="1"/>
            <a:r>
              <a:rPr lang="en-US" dirty="0" smtClean="0"/>
              <a:t>&lt;$400 hardware &amp; &lt;$100 year</a:t>
            </a:r>
            <a:r>
              <a:rPr lang="en-US" dirty="0"/>
              <a:t>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6 hour highly compressed message with</a:t>
            </a:r>
          </a:p>
          <a:p>
            <a:pPr lvl="2"/>
            <a:r>
              <a:rPr lang="en-US" dirty="0" smtClean="0"/>
              <a:t>Wind speed / gust / average</a:t>
            </a:r>
          </a:p>
          <a:p>
            <a:pPr lvl="2"/>
            <a:r>
              <a:rPr lang="en-US" dirty="0" smtClean="0"/>
              <a:t>Turbine RPM / average RPM / current</a:t>
            </a:r>
          </a:p>
          <a:p>
            <a:pPr lvl="2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Dump Load kWh, duty cycle, battery temperature</a:t>
            </a:r>
          </a:p>
          <a:p>
            <a:pPr lvl="2"/>
            <a:r>
              <a:rPr lang="en-US" dirty="0" smtClean="0"/>
              <a:t>Battery 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Satellite Telemetry Data Website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01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4267200"/>
            <a:ext cx="271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of historical data: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24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of  “live” data:</a:t>
            </a:r>
            <a:endParaRPr lang="en-US" b="1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690938" cy="272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24162"/>
            <a:ext cx="3392899" cy="33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regular scheduled maintenance</a:t>
            </a:r>
          </a:p>
          <a:p>
            <a:r>
              <a:rPr lang="en-US" dirty="0" smtClean="0"/>
              <a:t>Consider pre-emptive replacement of batteries and micro turbines</a:t>
            </a:r>
            <a:endParaRPr lang="en-US" dirty="0"/>
          </a:p>
        </p:txBody>
      </p:sp>
      <p:sp>
        <p:nvSpPr>
          <p:cNvPr id="9218" name="AutoShape 2" descr="https://scontent-b-ord.xx.fbcdn.net/hphotos-xpf1/t1.0-9/1688482_10101639931760570_1376945630_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 descr="1688482_10101639931760570_1376945630_n.jpg"/>
          <p:cNvPicPr>
            <a:picLocks noChangeAspect="1"/>
          </p:cNvPicPr>
          <p:nvPr/>
        </p:nvPicPr>
        <p:blipFill>
          <a:blip r:embed="rId2" cstate="print"/>
          <a:srcRect l="21667" t="24815" r="26667" b="29259"/>
          <a:stretch>
            <a:fillRect/>
          </a:stretch>
        </p:blipFill>
        <p:spPr>
          <a:xfrm>
            <a:off x="4495800" y="4267200"/>
            <a:ext cx="4419600" cy="2209800"/>
          </a:xfrm>
          <a:prstGeom prst="rect">
            <a:avLst/>
          </a:prstGeom>
        </p:spPr>
      </p:pic>
      <p:pic>
        <p:nvPicPr>
          <p:cNvPr id="9" name="Picture 8" descr="P1302349_ITEM_5.JPG"/>
          <p:cNvPicPr>
            <a:picLocks noChangeAspect="1"/>
          </p:cNvPicPr>
          <p:nvPr/>
        </p:nvPicPr>
        <p:blipFill>
          <a:blip r:embed="rId3" cstate="print"/>
          <a:srcRect t="3773" r="15000" b="17516"/>
          <a:stretch>
            <a:fillRect/>
          </a:stretch>
        </p:blipFill>
        <p:spPr>
          <a:xfrm>
            <a:off x="304800" y="3429000"/>
            <a:ext cx="3947886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52795_10100760104840770_12646278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7733" y="3581400"/>
            <a:ext cx="4919133" cy="2767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solar!</a:t>
            </a:r>
          </a:p>
          <a:p>
            <a:r>
              <a:rPr lang="en-US" dirty="0" smtClean="0"/>
              <a:t>Use the best parts with best track record</a:t>
            </a:r>
          </a:p>
          <a:p>
            <a:r>
              <a:rPr lang="en-US" dirty="0" smtClean="0"/>
              <a:t>Monitor and maintain system</a:t>
            </a:r>
          </a:p>
          <a:p>
            <a:r>
              <a:rPr lang="en-US" dirty="0" smtClean="0"/>
              <a:t>Plan, plan, plan</a:t>
            </a:r>
          </a:p>
          <a:p>
            <a:endParaRPr lang="en-US" dirty="0"/>
          </a:p>
        </p:txBody>
      </p:sp>
      <p:pic>
        <p:nvPicPr>
          <p:cNvPr id="4" name="Picture 2" descr="APRS World, L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19600"/>
            <a:ext cx="3603969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Keys to Success: </a:t>
            </a:r>
            <a:br>
              <a:rPr lang="en-US" dirty="0" smtClean="0"/>
            </a:br>
            <a:r>
              <a:rPr lang="en-US" dirty="0" smtClean="0"/>
              <a:t>Use Solar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 smtClean="0"/>
              <a:t>Solar!</a:t>
            </a:r>
          </a:p>
          <a:p>
            <a:pPr lvl="1"/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Cheap</a:t>
            </a:r>
          </a:p>
          <a:p>
            <a:pPr lvl="1"/>
            <a:r>
              <a:rPr lang="en-US" dirty="0" smtClean="0"/>
              <a:t>Easy</a:t>
            </a:r>
          </a:p>
          <a:p>
            <a:r>
              <a:rPr lang="en-US" dirty="0" smtClean="0"/>
              <a:t>Use wind when you can’t get enough solar</a:t>
            </a:r>
          </a:p>
          <a:p>
            <a:endParaRPr lang="en-US" dirty="0"/>
          </a:p>
        </p:txBody>
      </p:sp>
      <p:pic>
        <p:nvPicPr>
          <p:cNvPr id="9" name="Picture 8" descr="IMGP3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581400"/>
            <a:ext cx="53340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TAPRS Drop Cable Assemb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962400"/>
            <a:ext cx="3919506" cy="26716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Keys to Success: </a:t>
            </a:r>
            <a:br>
              <a:rPr lang="en-US" dirty="0" smtClean="0"/>
            </a:br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 darn good stuff</a:t>
            </a:r>
          </a:p>
          <a:p>
            <a:r>
              <a:rPr lang="en-US" dirty="0" smtClean="0"/>
              <a:t>Purchase price is always going to be cheaper than service cost or downtime</a:t>
            </a:r>
            <a:endParaRPr lang="en-US" dirty="0"/>
          </a:p>
        </p:txBody>
      </p:sp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4337854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108.JPG"/>
          <p:cNvPicPr>
            <a:picLocks noChangeAspect="1"/>
          </p:cNvPicPr>
          <p:nvPr/>
        </p:nvPicPr>
        <p:blipFill>
          <a:blip r:embed="rId2" cstate="print"/>
          <a:srcRect l="29167" t="20000" r="21667" b="21111"/>
          <a:stretch>
            <a:fillRect/>
          </a:stretch>
        </p:blipFill>
        <p:spPr>
          <a:xfrm>
            <a:off x="5334000" y="2819400"/>
            <a:ext cx="3647536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Keys to Success: </a:t>
            </a:r>
            <a:br>
              <a:rPr lang="en-US" dirty="0" smtClean="0"/>
            </a:br>
            <a:r>
              <a:rPr lang="en-US" dirty="0" smtClean="0"/>
              <a:t>Plan for </a:t>
            </a:r>
            <a:r>
              <a:rPr lang="en-US" dirty="0" smtClean="0"/>
              <a:t>S</a:t>
            </a:r>
            <a:r>
              <a:rPr lang="en-US" dirty="0" smtClean="0"/>
              <a:t>tuff to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/>
          <a:lstStyle/>
          <a:p>
            <a:r>
              <a:rPr lang="en-US" dirty="0" smtClean="0"/>
              <a:t>Design with redundancy</a:t>
            </a:r>
          </a:p>
          <a:p>
            <a:pPr lvl="1"/>
            <a:r>
              <a:rPr lang="en-US" dirty="0" smtClean="0"/>
              <a:t>but not the same components that break the same!</a:t>
            </a:r>
          </a:p>
          <a:p>
            <a:r>
              <a:rPr lang="en-US" dirty="0" smtClean="0"/>
              <a:t>Minimize single points of failure</a:t>
            </a:r>
          </a:p>
          <a:p>
            <a:r>
              <a:rPr lang="en-US" dirty="0" smtClean="0"/>
              <a:t>Don’t go overboard!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Keys to Success:</a:t>
            </a:r>
            <a:br>
              <a:rPr lang="en-US" dirty="0" smtClean="0"/>
            </a:br>
            <a:r>
              <a:rPr lang="en-US" dirty="0" smtClean="0"/>
              <a:t>Die Gracefully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everything fails, don’t destroy the battery bank</a:t>
            </a:r>
          </a:p>
          <a:p>
            <a:r>
              <a:rPr lang="en-US" dirty="0" smtClean="0"/>
              <a:t>Always incorporate low voltage disconnects</a:t>
            </a:r>
          </a:p>
          <a:p>
            <a:r>
              <a:rPr lang="en-US" dirty="0" smtClean="0"/>
              <a:t>Keep LVD power </a:t>
            </a:r>
            <a:r>
              <a:rPr lang="en-US" dirty="0" smtClean="0"/>
              <a:t>consumption ≈ </a:t>
            </a:r>
            <a:r>
              <a:rPr lang="en-US" dirty="0" smtClean="0"/>
              <a:t>battery self discharge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Keys to Success:</a:t>
            </a:r>
            <a:br>
              <a:rPr lang="en-US" dirty="0" smtClean="0"/>
            </a:br>
            <a:r>
              <a:rPr lang="en-US" dirty="0" smtClean="0"/>
              <a:t>Keep an eye on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</a:t>
            </a:r>
          </a:p>
          <a:p>
            <a:pPr lvl="1"/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but don’t go overboard </a:t>
            </a:r>
          </a:p>
          <a:p>
            <a:r>
              <a:rPr lang="en-US" dirty="0" smtClean="0"/>
              <a:t>Maintain</a:t>
            </a:r>
          </a:p>
          <a:p>
            <a:pPr lvl="1"/>
            <a:r>
              <a:rPr lang="en-US" dirty="0" smtClean="0"/>
              <a:t>do preventative maintenance</a:t>
            </a:r>
          </a:p>
        </p:txBody>
      </p:sp>
      <p:pic>
        <p:nvPicPr>
          <p:cNvPr id="4" name="Picture 3" descr="IMGP3743.JPG"/>
          <p:cNvPicPr>
            <a:picLocks noChangeAspect="1"/>
          </p:cNvPicPr>
          <p:nvPr/>
        </p:nvPicPr>
        <p:blipFill>
          <a:blip r:embed="rId2" cstate="print"/>
          <a:srcRect t="9604" b="13567"/>
          <a:stretch>
            <a:fillRect/>
          </a:stretch>
        </p:blipFill>
        <p:spPr>
          <a:xfrm>
            <a:off x="5791200" y="2057400"/>
            <a:ext cx="3124200" cy="4267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876800" y="3352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te in the Rain Side Spiral Notebook Journal Page Pattern Numbered P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828800"/>
            <a:ext cx="47625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Keys to Success:</a:t>
            </a:r>
            <a:br>
              <a:rPr lang="en-US" dirty="0" smtClean="0"/>
            </a:br>
            <a:r>
              <a:rPr lang="en-US" dirty="0" smtClean="0"/>
              <a:t>Design for Installation &amp;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field time</a:t>
            </a:r>
          </a:p>
          <a:p>
            <a:r>
              <a:rPr lang="en-US" dirty="0" smtClean="0"/>
              <a:t>Keep records</a:t>
            </a:r>
          </a:p>
          <a:p>
            <a:r>
              <a:rPr lang="en-US" dirty="0" smtClean="0"/>
              <a:t>Bring the correct tools</a:t>
            </a:r>
            <a:endParaRPr lang="en-US" dirty="0"/>
          </a:p>
        </p:txBody>
      </p:sp>
      <p:sp>
        <p:nvSpPr>
          <p:cNvPr id="2052" name="AutoShape 4" descr="Fisher Space Pen Bullet Space Pen with Clip - Matte Black, Gift Boxed (400BCL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4" name="AutoShape 6" descr="Fisher Space Pen Bullet Space Pen with Clip - Matte Black, Gift Boxed (400BCL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6" name="Picture 8" descr="Fisher Space Pen Bullet Space Pen with Clip - Matte Black, Gift Boxed (400BCL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425946"/>
            <a:ext cx="2667000" cy="432054"/>
          </a:xfrm>
          <a:prstGeom prst="rect">
            <a:avLst/>
          </a:prstGeom>
          <a:noFill/>
        </p:spPr>
      </p:pic>
      <p:pic>
        <p:nvPicPr>
          <p:cNvPr id="2058" name="Picture 10" descr="http://ecx.images-amazon.com/images/I/41X67GY59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352800"/>
            <a:ext cx="33147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Second Technical:</a:t>
            </a:r>
            <a:br>
              <a:rPr lang="en-US" dirty="0" smtClean="0"/>
            </a:br>
            <a:r>
              <a:rPr lang="en-US" dirty="0" smtClean="0"/>
              <a:t>Turbine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 wind speeds versus cut-out speeds</a:t>
            </a:r>
          </a:p>
          <a:p>
            <a:pPr lvl="1"/>
            <a:r>
              <a:rPr lang="en-US" dirty="0" smtClean="0"/>
              <a:t>be sure to look at all time periods, not just annual averages</a:t>
            </a:r>
          </a:p>
          <a:p>
            <a:r>
              <a:rPr lang="en-US" dirty="0" smtClean="0"/>
              <a:t>Icing, salt water, extreme </a:t>
            </a:r>
            <a:r>
              <a:rPr lang="en-US" dirty="0" smtClean="0"/>
              <a:t>temperatures</a:t>
            </a:r>
            <a:r>
              <a:rPr lang="en-US" dirty="0" smtClean="0"/>
              <a:t>, etc</a:t>
            </a:r>
            <a:endParaRPr lang="en-US" dirty="0" smtClean="0"/>
          </a:p>
          <a:p>
            <a:r>
              <a:rPr lang="en-US" dirty="0" smtClean="0"/>
              <a:t>Keep active electronics out of the </a:t>
            </a:r>
            <a:r>
              <a:rPr lang="en-US" dirty="0" smtClean="0"/>
              <a:t>turbine!</a:t>
            </a:r>
            <a:endParaRPr lang="en-US" dirty="0" smtClean="0"/>
          </a:p>
        </p:txBody>
      </p:sp>
      <p:pic>
        <p:nvPicPr>
          <p:cNvPr id="4" name="Picture 3" descr="060220_Heney Ridge 014.jpg"/>
          <p:cNvPicPr>
            <a:picLocks noChangeAspect="1"/>
          </p:cNvPicPr>
          <p:nvPr/>
        </p:nvPicPr>
        <p:blipFill>
          <a:blip r:embed="rId2" cstate="print"/>
          <a:srcRect b="12925"/>
          <a:stretch>
            <a:fillRect/>
          </a:stretch>
        </p:blipFill>
        <p:spPr>
          <a:xfrm>
            <a:off x="5257800" y="4419600"/>
            <a:ext cx="3733800" cy="2438400"/>
          </a:xfrm>
          <a:prstGeom prst="rect">
            <a:avLst/>
          </a:prstGeom>
        </p:spPr>
      </p:pic>
      <p:pic>
        <p:nvPicPr>
          <p:cNvPr id="7" name="Picture 6" descr="plotPowerScatt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318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7286</TotalTime>
  <Words>698</Words>
  <Application>Microsoft Office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Micro Wind for Remote Sites</vt:lpstr>
      <vt:lpstr>My Definitions</vt:lpstr>
      <vt:lpstr>Keys to Success:  Use Solar</vt:lpstr>
      <vt:lpstr>Keys to Success:  Quality</vt:lpstr>
      <vt:lpstr>Keys to Success:  Plan for Stuff to Break</vt:lpstr>
      <vt:lpstr>Keys to Success: Die Gracefully</vt:lpstr>
      <vt:lpstr>Keys to Success: Keep an eye on things</vt:lpstr>
      <vt:lpstr>Keys to Success: Design for Installation &amp; Maintenance</vt:lpstr>
      <vt:lpstr>10 Second Technical: Turbine Selection</vt:lpstr>
      <vt:lpstr>10 Second Technical: Make Use of Excess Power</vt:lpstr>
      <vt:lpstr>Design for Transportation</vt:lpstr>
      <vt:lpstr>Work in the easiest place possible</vt:lpstr>
      <vt:lpstr>This is no fun at 0°</vt:lpstr>
      <vt:lpstr>More Tower? More Power? More $$$?</vt:lpstr>
      <vt:lpstr>10 Second Technical: Towers</vt:lpstr>
      <vt:lpstr>10 Second Technical: Foundations</vt:lpstr>
      <vt:lpstr>10 Second Technical: Controller Interactions</vt:lpstr>
      <vt:lpstr>10 Second Technical: Low voltage disconnects: use them!</vt:lpstr>
      <vt:lpstr>10 Second Technical: Telemetry</vt:lpstr>
      <vt:lpstr>IP Camera Example</vt:lpstr>
      <vt:lpstr>IP Camera Example, Continued</vt:lpstr>
      <vt:lpstr>Telemetry - Satellite</vt:lpstr>
      <vt:lpstr>Satellite Telemetry Data Website</vt:lpstr>
      <vt:lpstr>MRO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 wind for remote sites</dc:title>
  <dc:creator>James Jarvis</dc:creator>
  <cp:lastModifiedBy>James Jarvis</cp:lastModifiedBy>
  <cp:revision>217</cp:revision>
  <dcterms:created xsi:type="dcterms:W3CDTF">2014-06-13T16:03:17Z</dcterms:created>
  <dcterms:modified xsi:type="dcterms:W3CDTF">2014-06-18T17:31:06Z</dcterms:modified>
</cp:coreProperties>
</file>